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4"/>
  </p:sldMasterIdLst>
  <p:notesMasterIdLst>
    <p:notesMasterId r:id="rId14"/>
  </p:notesMasterIdLst>
  <p:handoutMasterIdLst>
    <p:handoutMasterId r:id="rId15"/>
  </p:handoutMasterIdLst>
  <p:sldIdLst>
    <p:sldId id="278" r:id="rId5"/>
    <p:sldId id="316" r:id="rId6"/>
    <p:sldId id="317" r:id="rId7"/>
    <p:sldId id="321" r:id="rId8"/>
    <p:sldId id="318" r:id="rId9"/>
    <p:sldId id="322" r:id="rId10"/>
    <p:sldId id="319" r:id="rId11"/>
    <p:sldId id="320" r:id="rId12"/>
    <p:sldId id="323" r:id="rId1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ank Terpstra" initials="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222"/>
    <a:srgbClr val="003258"/>
    <a:srgbClr val="D84010"/>
    <a:srgbClr val="0078C8"/>
    <a:srgbClr val="EB9F87"/>
    <a:srgbClr val="E27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0409" autoAdjust="0"/>
  </p:normalViewPr>
  <p:slideViewPr>
    <p:cSldViewPr>
      <p:cViewPr varScale="1">
        <p:scale>
          <a:sx n="98" d="100"/>
          <a:sy n="98" d="100"/>
        </p:scale>
        <p:origin x="-14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notesViewPr>
    <p:cSldViewPr showGuides="1">
      <p:cViewPr varScale="1">
        <p:scale>
          <a:sx n="68" d="100"/>
          <a:sy n="68" d="100"/>
        </p:scale>
        <p:origin x="-3086" y="-6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:Documents:uitslag%20enquete%20toekomstvisie%20StU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37"/>
      <c:rotY val="29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842682857413907"/>
          <c:y val="0.0117205819071274"/>
          <c:w val="0.640795939664169"/>
          <c:h val="0.49850850901701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helemaal A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3.0</c:v>
                </c:pt>
                <c:pt idx="1">
                  <c:v>1.0</c:v>
                </c:pt>
                <c:pt idx="2">
                  <c:v>3.0</c:v>
                </c:pt>
                <c:pt idx="6">
                  <c:v>3.0</c:v>
                </c:pt>
                <c:pt idx="7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Neigend naar A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2.0</c:v>
                </c:pt>
                <c:pt idx="1">
                  <c:v>4.0</c:v>
                </c:pt>
                <c:pt idx="2">
                  <c:v>6.0</c:v>
                </c:pt>
                <c:pt idx="4">
                  <c:v>2.0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Neutraal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1.0</c:v>
                </c:pt>
                <c:pt idx="1">
                  <c:v>1.0</c:v>
                </c:pt>
                <c:pt idx="2">
                  <c:v>4.0</c:v>
                </c:pt>
                <c:pt idx="3">
                  <c:v>3.0</c:v>
                </c:pt>
                <c:pt idx="4">
                  <c:v>4.0</c:v>
                </c:pt>
                <c:pt idx="5">
                  <c:v>3.0</c:v>
                </c:pt>
                <c:pt idx="6">
                  <c:v>1.0</c:v>
                </c:pt>
                <c:pt idx="8">
                  <c:v>2.0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Neigend naar B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4.0</c:v>
                </c:pt>
                <c:pt idx="1">
                  <c:v>4.0</c:v>
                </c:pt>
                <c:pt idx="2">
                  <c:v>1.0</c:v>
                </c:pt>
                <c:pt idx="3">
                  <c:v>6.0</c:v>
                </c:pt>
                <c:pt idx="4">
                  <c:v>4.0</c:v>
                </c:pt>
                <c:pt idx="5">
                  <c:v>6.0</c:v>
                </c:pt>
                <c:pt idx="6">
                  <c:v>2.0</c:v>
                </c:pt>
                <c:pt idx="7">
                  <c:v>6.0</c:v>
                </c:pt>
                <c:pt idx="8">
                  <c:v>5.0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Helemaal B</c:v>
                </c:pt>
              </c:strCache>
            </c:strRef>
          </c:tx>
          <c:invertIfNegative val="0"/>
          <c:cat>
            <c:strRef>
              <c:f>Sheet1!$A$2:$A$10</c:f>
              <c:strCache>
                <c:ptCount val="9"/>
                <c:pt idx="0">
                  <c:v>Eenduidig VS Flexibel</c:v>
                </c:pt>
                <c:pt idx="1">
                  <c:v>Compleet VS Compact</c:v>
                </c:pt>
                <c:pt idx="2">
                  <c:v>Complexiteit: Aanbieder VS Afnemer</c:v>
                </c:pt>
                <c:pt idx="3">
                  <c:v>Data distributie VS serviceoriëntatie</c:v>
                </c:pt>
                <c:pt idx="4">
                  <c:v>Essentie: Semantiek VS logistiek, Syntax</c:v>
                </c:pt>
                <c:pt idx="5">
                  <c:v>Andere standaarden: Onafhankelijk VS Afhankelijk</c:v>
                </c:pt>
                <c:pt idx="6">
                  <c:v>Releasebeleid: Vaste datum VS complete functionaliteit</c:v>
                </c:pt>
                <c:pt idx="7">
                  <c:v>Ontwikkeltooling: StUF adapters VS gangbare ontwikkelplatform</c:v>
                </c:pt>
                <c:pt idx="8">
                  <c:v>Uitbreidbaarheid: Flexibel VS Formeel</c:v>
                </c:pt>
              </c:strCache>
            </c:strRef>
          </c:cat>
          <c:val>
            <c:numRef>
              <c:f>Sheet1!$F$2:$F$10</c:f>
              <c:numCache>
                <c:formatCode>General</c:formatCode>
                <c:ptCount val="9"/>
                <c:pt idx="0">
                  <c:v>4.0</c:v>
                </c:pt>
                <c:pt idx="1">
                  <c:v>2.0</c:v>
                </c:pt>
                <c:pt idx="3">
                  <c:v>3.0</c:v>
                </c:pt>
                <c:pt idx="4">
                  <c:v>2.0</c:v>
                </c:pt>
                <c:pt idx="5">
                  <c:v>4.0</c:v>
                </c:pt>
                <c:pt idx="6">
                  <c:v>7.0</c:v>
                </c:pt>
                <c:pt idx="7">
                  <c:v>6.0</c:v>
                </c:pt>
                <c:pt idx="8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94754760"/>
        <c:axId val="2094885416"/>
        <c:axId val="2094897208"/>
      </c:bar3DChart>
      <c:catAx>
        <c:axId val="2094754760"/>
        <c:scaling>
          <c:orientation val="minMax"/>
        </c:scaling>
        <c:delete val="0"/>
        <c:axPos val="b"/>
        <c:majorTickMark val="out"/>
        <c:minorTickMark val="none"/>
        <c:tickLblPos val="nextTo"/>
        <c:crossAx val="2094885416"/>
        <c:crosses val="autoZero"/>
        <c:auto val="1"/>
        <c:lblAlgn val="ctr"/>
        <c:lblOffset val="100"/>
        <c:noMultiLvlLbl val="0"/>
      </c:catAx>
      <c:valAx>
        <c:axId val="2094885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94754760"/>
        <c:crosses val="autoZero"/>
        <c:crossBetween val="between"/>
      </c:valAx>
      <c:serAx>
        <c:axId val="2094897208"/>
        <c:scaling>
          <c:orientation val="minMax"/>
        </c:scaling>
        <c:delete val="0"/>
        <c:axPos val="b"/>
        <c:majorTickMark val="out"/>
        <c:minorTickMark val="none"/>
        <c:tickLblPos val="nextTo"/>
        <c:crossAx val="2094885416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4278E-95BA-4DF9-A3D4-37DD757F50DD}" type="slidenum">
              <a:rPr lang="nl-NL" sz="1000" smtClean="0"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‹#›</a:t>
            </a:fld>
            <a:endParaRPr lang="nl-NL" sz="1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176" y="36108"/>
            <a:ext cx="1085600" cy="5431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5677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E47B12-AD08-462D-980E-2132932ACC28}" type="datetimeFigureOut">
              <a:rPr lang="nl-NL" smtClean="0"/>
              <a:pPr/>
              <a:t>02-10-13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2A67C1CD-2B30-4655-B66C-F92B41C98069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82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C1CD-2B30-4655-B66C-F92B41C9806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276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18463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2952000" cy="115200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0000" y="273051"/>
            <a:ext cx="4644000" cy="56042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20000" y="2412000"/>
            <a:ext cx="2952000" cy="346527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25184-5A55-6444-9BCB-62EB761A0FBB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76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680000"/>
            <a:ext cx="7704000" cy="484710"/>
          </a:xfrm>
        </p:spPr>
        <p:txBody>
          <a:bodyPr wrap="none" anchor="ctr" anchorCtr="0"/>
          <a:lstStyle>
            <a:lvl1pPr algn="ctr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800000" y="324000"/>
            <a:ext cx="6624000" cy="42840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151314"/>
            <a:ext cx="7704000" cy="72595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  <a:p>
            <a:pPr lvl="0"/>
            <a:r>
              <a:rPr lang="en-US" dirty="0" err="1" smtClean="0"/>
              <a:t>ww</a:t>
            </a:r>
            <a:endParaRPr lang="en-US" dirty="0" smtClean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4AFA5-A12D-9246-B72F-BDD799BE8511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098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E0182-18D6-8645-A657-13119BDBAE0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214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128424" y="540000"/>
            <a:ext cx="1260000" cy="529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720000" y="540000"/>
            <a:ext cx="6300272" cy="529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7D22F-3BC9-394B-8621-F2B4A73ABC3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698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56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E044F-0D5E-E942-AFC3-081FA31B288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207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63999"/>
            <a:ext cx="7704000" cy="1440000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04000" cy="158400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7BA7F-C95B-A046-B507-59BA2DBFB183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72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720001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80000" y="1260000"/>
            <a:ext cx="3744000" cy="460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7441E-AF55-AA48-A48F-E6D6793E7A70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3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00000" y="274638"/>
            <a:ext cx="6624000" cy="792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20000" y="2075723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80000" y="1260000"/>
            <a:ext cx="3744000" cy="68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80000" y="2060848"/>
            <a:ext cx="3744000" cy="37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9112F-0432-3E45-B191-A3E8BBB1FBC6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411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CB0A-67EE-8845-8F51-D4AF2C2A12B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53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0717E-837C-9F4A-B7EC-A6CB3D75579A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888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0" y="5445224"/>
            <a:ext cx="9144000" cy="14127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326B3-8991-FC4E-8214-194F99C920E3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6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Eind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7702550" cy="1470025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de stijl te bewerken</a:t>
            </a:r>
            <a:endParaRPr lang="nl-NL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2516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0000" y="540000"/>
            <a:ext cx="770400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het opmaakprofiel te </a:t>
            </a:r>
            <a:r>
              <a:rPr lang="nl-NL" dirty="0" smtClean="0"/>
              <a:t>bewerken</a:t>
            </a:r>
            <a:endParaRPr lang="nl-NL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000" y="1260000"/>
            <a:ext cx="7704000" cy="46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opmaakprofielen van de </a:t>
            </a:r>
            <a:r>
              <a:rPr lang="nl-NL" dirty="0" err="1"/>
              <a:t>modeltekst</a:t>
            </a:r>
            <a:r>
              <a:rPr lang="nl-NL" dirty="0"/>
              <a:t>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88024" y="6236419"/>
            <a:ext cx="3960439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537" y="6237312"/>
            <a:ext cx="648072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chemeClr val="accent5"/>
                </a:solidFill>
                <a:latin typeface="+mn-lt"/>
              </a:defRPr>
            </a:lvl1pPr>
          </a:lstStyle>
          <a:p>
            <a:fld id="{DD4326B3-8991-FC4E-8214-194F99C920E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040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60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i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E37222"/>
          </a:solidFill>
          <a:latin typeface="Verdana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Arial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  <a:ea typeface="Arial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2"/>
          </a:solidFill>
          <a:latin typeface="+mn-lt"/>
          <a:ea typeface="Arial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2"/>
          </a:solidFill>
          <a:latin typeface="+mn-lt"/>
          <a:ea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Start ontwikkeling nieuwe </a:t>
            </a:r>
            <a:r>
              <a:rPr lang="nl-NL" dirty="0" err="1" smtClean="0"/>
              <a:t>StUF</a:t>
            </a:r>
            <a:r>
              <a:rPr lang="nl-NL" smtClean="0"/>
              <a:t> onderlaag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611560" y="5724685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Utrecht, KING, 2-10-2013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8967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Inhoud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sz="2800" b="1" dirty="0" smtClean="0"/>
              <a:t>Redenen om op korte termijn nieuwe onderlaag te </a:t>
            </a:r>
            <a:r>
              <a:rPr lang="nl-NL" sz="2800" b="1" dirty="0" err="1" smtClean="0"/>
              <a:t>releasen</a:t>
            </a:r>
            <a:endParaRPr lang="nl-NL" sz="2800" b="1" dirty="0" smtClean="0"/>
          </a:p>
          <a:p>
            <a:pPr marL="400050" lvl="1" indent="0"/>
            <a:r>
              <a:rPr lang="nl-NL" b="1" dirty="0" smtClean="0"/>
              <a:t>Voorstel voor aanpak</a:t>
            </a:r>
          </a:p>
          <a:p>
            <a:pPr marL="0" indent="0"/>
            <a:r>
              <a:rPr lang="nl-NL" sz="2800" b="1" dirty="0" smtClean="0"/>
              <a:t>Redenen om op langere termijn nieuwe onderlaag te </a:t>
            </a:r>
            <a:r>
              <a:rPr lang="nl-NL" sz="2800" b="1" dirty="0" err="1" smtClean="0"/>
              <a:t>releasen</a:t>
            </a:r>
            <a:endParaRPr lang="nl-NL" sz="2800" b="1" dirty="0" smtClean="0"/>
          </a:p>
          <a:p>
            <a:pPr marL="400050" lvl="1" indent="0"/>
            <a:r>
              <a:rPr lang="nl-NL" b="1" dirty="0" smtClean="0"/>
              <a:t>Voorstel voor aanpak</a:t>
            </a:r>
          </a:p>
          <a:p>
            <a:pPr marL="0" indent="0"/>
            <a:r>
              <a:rPr lang="nl-NL" sz="2800" b="1" dirty="0" smtClean="0"/>
              <a:t>Onbekende factoren</a:t>
            </a:r>
          </a:p>
          <a:p>
            <a:pPr marL="0" indent="0"/>
            <a:r>
              <a:rPr lang="nl-NL" sz="2800" b="1" dirty="0" smtClean="0"/>
              <a:t>Vervolg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476597"/>
            <a:ext cx="7704000" cy="792163"/>
          </a:xfrm>
        </p:spPr>
        <p:txBody>
          <a:bodyPr/>
          <a:lstStyle/>
          <a:p>
            <a:r>
              <a:rPr lang="nl-NL" sz="3600" dirty="0" smtClean="0"/>
              <a:t>Redenen om op korte termijn nieuwe onderlaag te </a:t>
            </a:r>
            <a:r>
              <a:rPr lang="nl-NL" sz="3600" dirty="0" err="1" smtClean="0"/>
              <a:t>releasen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348880"/>
            <a:ext cx="8244488" cy="4392488"/>
          </a:xfrm>
        </p:spPr>
        <p:txBody>
          <a:bodyPr/>
          <a:lstStyle/>
          <a:p>
            <a:pPr marL="0" indent="0"/>
            <a:r>
              <a:rPr lang="nl-NL" sz="2800" b="1" dirty="0" smtClean="0"/>
              <a:t>Aanpassingen LV-WOZ zijn zeer substantieel</a:t>
            </a:r>
          </a:p>
          <a:p>
            <a:pPr marL="0" indent="0"/>
            <a:r>
              <a:rPr lang="nl-NL" sz="2800" b="1" dirty="0" err="1" smtClean="0"/>
              <a:t>RFCs</a:t>
            </a:r>
            <a:r>
              <a:rPr lang="nl-NL" sz="2800" b="1" dirty="0" smtClean="0"/>
              <a:t> vanuit gemeente Amsterdam en Den Haag , </a:t>
            </a:r>
            <a:r>
              <a:rPr lang="nl-NL" sz="2800" b="1" dirty="0" err="1" smtClean="0"/>
              <a:t>mGBA</a:t>
            </a:r>
            <a:endParaRPr lang="nl-NL" sz="2800" b="1" dirty="0" smtClean="0"/>
          </a:p>
          <a:p>
            <a:pPr marL="0" indent="0"/>
            <a:r>
              <a:rPr lang="nl-NL" sz="2800" b="1" dirty="0" smtClean="0"/>
              <a:t>Imago </a:t>
            </a:r>
            <a:r>
              <a:rPr lang="nl-NL" sz="2800" b="1" dirty="0" err="1" smtClean="0"/>
              <a:t>StUF</a:t>
            </a:r>
            <a:r>
              <a:rPr lang="nl-NL" sz="2800" b="1" dirty="0" smtClean="0"/>
              <a:t> van verouderde complexe standaard</a:t>
            </a:r>
          </a:p>
          <a:p>
            <a:pPr marL="0" indent="0"/>
            <a:r>
              <a:rPr lang="nl-NL" sz="2800" b="1" dirty="0" smtClean="0"/>
              <a:t>Ontwikkelingen uit stelselstandaard direct meenemen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Voorstel voor aanpak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Ontwikkeling van nieuwe onderlaag binnen 6 maanden </a:t>
            </a:r>
          </a:p>
          <a:p>
            <a:r>
              <a:rPr lang="nl-NL" dirty="0" smtClean="0"/>
              <a:t>Meenemen veranderingen LV-WOZ, en </a:t>
            </a:r>
            <a:r>
              <a:rPr lang="nl-NL" dirty="0" err="1" smtClean="0"/>
              <a:t>RFCs</a:t>
            </a:r>
            <a:r>
              <a:rPr lang="nl-NL" dirty="0" smtClean="0"/>
              <a:t> van andere partijen waar we binnen die periode uit kunnen komen</a:t>
            </a:r>
          </a:p>
          <a:p>
            <a:r>
              <a:rPr lang="nl-NL" dirty="0" smtClean="0"/>
              <a:t>Nieuwe onderlaag geldt voor communicatie tussen gemeenten en ketenpartners (geen nieuwe </a:t>
            </a:r>
            <a:r>
              <a:rPr lang="nl-NL" dirty="0" err="1" smtClean="0"/>
              <a:t>StUF-BG</a:t>
            </a:r>
            <a:r>
              <a:rPr lang="nl-NL" dirty="0" smtClean="0"/>
              <a:t> en </a:t>
            </a:r>
            <a:r>
              <a:rPr lang="nl-NL" dirty="0" err="1" smtClean="0"/>
              <a:t>StUF-ZKN</a:t>
            </a:r>
            <a:r>
              <a:rPr lang="nl-NL" dirty="0" smtClean="0"/>
              <a:t>)</a:t>
            </a:r>
          </a:p>
          <a:p>
            <a:r>
              <a:rPr lang="nl-NL" dirty="0" smtClean="0"/>
              <a:t>Aanpassing beheer model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620613"/>
            <a:ext cx="7704000" cy="792163"/>
          </a:xfrm>
        </p:spPr>
        <p:txBody>
          <a:bodyPr/>
          <a:lstStyle/>
          <a:p>
            <a:r>
              <a:rPr lang="nl-NL" sz="3600" dirty="0" smtClean="0"/>
              <a:t>Redenen om pas op langere termijn nieuwe onderlaag te </a:t>
            </a:r>
            <a:r>
              <a:rPr lang="nl-NL" sz="3600" dirty="0" err="1" smtClean="0"/>
              <a:t>releasen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2204864"/>
            <a:ext cx="8244488" cy="4392488"/>
          </a:xfrm>
        </p:spPr>
        <p:txBody>
          <a:bodyPr/>
          <a:lstStyle/>
          <a:p>
            <a:pPr marL="0" indent="0"/>
            <a:r>
              <a:rPr lang="nl-NL" sz="2800" dirty="0" smtClean="0"/>
              <a:t>Gemeenten en leveranciers zijn gebaat bij stabiliteit</a:t>
            </a:r>
          </a:p>
          <a:p>
            <a:pPr marL="0" indent="0"/>
            <a:r>
              <a:rPr lang="nl-NL" sz="2800" dirty="0" smtClean="0"/>
              <a:t>We hebben als </a:t>
            </a:r>
            <a:r>
              <a:rPr lang="nl-NL" sz="2800" dirty="0" err="1" smtClean="0"/>
              <a:t>community</a:t>
            </a:r>
            <a:r>
              <a:rPr lang="nl-NL" sz="2800" dirty="0" smtClean="0"/>
              <a:t> beperkte resources, die we slim moeten inzetten</a:t>
            </a:r>
          </a:p>
          <a:p>
            <a:pPr marL="0" indent="0"/>
            <a:r>
              <a:rPr lang="nl-NL" sz="2800" dirty="0" smtClean="0"/>
              <a:t>Voor het goed uitwerken van </a:t>
            </a:r>
            <a:r>
              <a:rPr lang="nl-NL" sz="2800" dirty="0" err="1" smtClean="0"/>
              <a:t>RFCs</a:t>
            </a:r>
            <a:r>
              <a:rPr lang="nl-NL" sz="2800" dirty="0" smtClean="0"/>
              <a:t> moet je de tijd nemen</a:t>
            </a:r>
          </a:p>
          <a:p>
            <a:pPr marL="0" indent="0"/>
            <a:r>
              <a:rPr lang="nl-NL" sz="2800" dirty="0" smtClean="0"/>
              <a:t>Uit koppelvlakken komen nieuwe inzichten; wacht eerst </a:t>
            </a:r>
            <a:r>
              <a:rPr lang="nl-NL" sz="2800" dirty="0" err="1" smtClean="0"/>
              <a:t>o-nup</a:t>
            </a:r>
            <a:r>
              <a:rPr lang="nl-NL" sz="2800" dirty="0" smtClean="0"/>
              <a:t> af</a:t>
            </a:r>
          </a:p>
          <a:p>
            <a:pPr marL="0" indent="0"/>
            <a:endParaRPr lang="nl-NL" dirty="0" smtClean="0"/>
          </a:p>
          <a:p>
            <a:pPr marL="800100" lvl="2" indent="0">
              <a:buNone/>
            </a:pPr>
            <a:endParaRPr lang="nl-NL" dirty="0" smtClean="0"/>
          </a:p>
          <a:p>
            <a:pPr marL="800100" lvl="2" indent="0"/>
            <a:endParaRPr lang="nl-NL" dirty="0" smtClean="0"/>
          </a:p>
          <a:p>
            <a:pPr marL="400050" lvl="1" indent="0"/>
            <a:endParaRPr lang="nl-NL" b="1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Voorstel voor aanpak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Veranderingen voor LV-WOZ worden als errata meegenomen</a:t>
            </a:r>
          </a:p>
          <a:p>
            <a:r>
              <a:rPr lang="nl-NL" dirty="0" smtClean="0"/>
              <a:t>Documentatie over formele en </a:t>
            </a:r>
            <a:r>
              <a:rPr lang="nl-NL" dirty="0" err="1" smtClean="0"/>
              <a:t>materiele</a:t>
            </a:r>
            <a:r>
              <a:rPr lang="nl-NL" dirty="0" smtClean="0"/>
              <a:t> historie zoveel mogelijk buiten de standaard, slechts vanuit de standaard naar verwijzen</a:t>
            </a:r>
          </a:p>
          <a:p>
            <a:r>
              <a:rPr lang="nl-NL" dirty="0" err="1" smtClean="0"/>
              <a:t>RFCs</a:t>
            </a:r>
            <a:r>
              <a:rPr lang="nl-NL" dirty="0" smtClean="0"/>
              <a:t> voor andere partijen opnemen in een onderlaag in ontwikkeling</a:t>
            </a:r>
          </a:p>
          <a:p>
            <a:r>
              <a:rPr lang="nl-NL" dirty="0" smtClean="0"/>
              <a:t>Nog geen tijdpad vaststellen voor release nieuwe onderlaag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Onbekende factoren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628800"/>
            <a:ext cx="8244488" cy="4392488"/>
          </a:xfrm>
        </p:spPr>
        <p:txBody>
          <a:bodyPr/>
          <a:lstStyle/>
          <a:p>
            <a:pPr marL="0" indent="0"/>
            <a:r>
              <a:rPr lang="nl-NL" dirty="0" smtClean="0"/>
              <a:t>Expertgroep moet de aanpassingen </a:t>
            </a:r>
            <a:r>
              <a:rPr lang="nl-NL" dirty="0" err="1" smtClean="0"/>
              <a:t>tbv</a:t>
            </a:r>
            <a:r>
              <a:rPr lang="nl-NL" dirty="0" smtClean="0"/>
              <a:t> LV-WOZ nog behandelen</a:t>
            </a:r>
          </a:p>
          <a:p>
            <a:pPr marL="0" indent="0"/>
            <a:r>
              <a:rPr lang="nl-NL" dirty="0" smtClean="0"/>
              <a:t>Over </a:t>
            </a:r>
            <a:r>
              <a:rPr lang="nl-NL" dirty="0" err="1" smtClean="0"/>
              <a:t>mGBA</a:t>
            </a:r>
            <a:r>
              <a:rPr lang="nl-NL" dirty="0" smtClean="0"/>
              <a:t> eind oktober duidelijkheid, afhankelijk van de uitkomst hebben ook zij behoefte aan nieuwe onderlaag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04000" cy="792163"/>
          </a:xfrm>
        </p:spPr>
        <p:txBody>
          <a:bodyPr/>
          <a:lstStyle/>
          <a:p>
            <a:r>
              <a:rPr lang="nl-NL" sz="3600" dirty="0" smtClean="0"/>
              <a:t>Vervolg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96752"/>
            <a:ext cx="8244488" cy="4392488"/>
          </a:xfrm>
        </p:spPr>
        <p:txBody>
          <a:bodyPr/>
          <a:lstStyle/>
          <a:p>
            <a:pPr marL="0" indent="0"/>
            <a:r>
              <a:rPr lang="nl-NL" dirty="0" smtClean="0"/>
              <a:t>Leg veranderingen </a:t>
            </a:r>
            <a:r>
              <a:rPr lang="nl-NL" dirty="0" err="1" smtClean="0"/>
              <a:t>tbv</a:t>
            </a:r>
            <a:r>
              <a:rPr lang="nl-NL" dirty="0" smtClean="0"/>
              <a:t> LV-WOZ voor aan expertgroep</a:t>
            </a:r>
          </a:p>
          <a:p>
            <a:pPr marL="0" indent="0"/>
            <a:r>
              <a:rPr lang="nl-NL" dirty="0" smtClean="0"/>
              <a:t>Vraag expertgroep om advies over aanpak behoefte LV-WOZ, moet dit in </a:t>
            </a:r>
            <a:r>
              <a:rPr lang="nl-NL" dirty="0" err="1" smtClean="0"/>
              <a:t>RFCs</a:t>
            </a:r>
            <a:r>
              <a:rPr lang="nl-NL" dirty="0" smtClean="0"/>
              <a:t> en nieuwe onderlaag of middels errata</a:t>
            </a:r>
          </a:p>
          <a:p>
            <a:pPr marL="0" indent="0"/>
            <a:r>
              <a:rPr lang="nl-NL" dirty="0" smtClean="0"/>
              <a:t>KING start met uitwerken documentatie voor formele en </a:t>
            </a:r>
            <a:r>
              <a:rPr lang="nl-NL" dirty="0" err="1" smtClean="0"/>
              <a:t>materiele</a:t>
            </a:r>
            <a:r>
              <a:rPr lang="nl-NL" dirty="0" smtClean="0"/>
              <a:t> historie ter ondersteuning van LV-WOZ implementaties</a:t>
            </a:r>
          </a:p>
          <a:p>
            <a:pPr marL="0" indent="0"/>
            <a:r>
              <a:rPr lang="nl-NL" dirty="0" smtClean="0"/>
              <a:t>Volgende regie groep besluit</a:t>
            </a:r>
          </a:p>
          <a:p>
            <a:pPr marL="0" indent="0"/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7551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Uitslag </a:t>
            </a:r>
            <a:r>
              <a:rPr lang="nl-NL" dirty="0" err="1" smtClean="0"/>
              <a:t>enquete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E044F-0D5E-E942-AFC3-081FA31B288E}" type="slidenum">
              <a:rPr lang="nl-NL" smtClean="0"/>
              <a:pPr/>
              <a:t>9</a:t>
            </a:fld>
            <a:endParaRPr lang="nl-NL"/>
          </a:p>
        </p:txBody>
      </p:sp>
      <p:graphicFrame>
        <p:nvGraphicFramePr>
          <p:cNvPr id="5" name="Chart 1"/>
          <p:cNvGraphicFramePr/>
          <p:nvPr/>
        </p:nvGraphicFramePr>
        <p:xfrm>
          <a:off x="683568" y="1556792"/>
          <a:ext cx="813690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3094.1115 Operatie BRP_01">
  <a:themeElements>
    <a:clrScheme name="King">
      <a:dk1>
        <a:srgbClr val="003258"/>
      </a:dk1>
      <a:lt1>
        <a:srgbClr val="FFFFFF"/>
      </a:lt1>
      <a:dk2>
        <a:srgbClr val="003359"/>
      </a:dk2>
      <a:lt2>
        <a:srgbClr val="FFFFFF"/>
      </a:lt2>
      <a:accent1>
        <a:srgbClr val="D84010"/>
      </a:accent1>
      <a:accent2>
        <a:srgbClr val="0078C8"/>
      </a:accent2>
      <a:accent3>
        <a:srgbClr val="003258"/>
      </a:accent3>
      <a:accent4>
        <a:srgbClr val="E3AB82"/>
      </a:accent4>
      <a:accent5>
        <a:srgbClr val="D0E8F8"/>
      </a:accent5>
      <a:accent6>
        <a:srgbClr val="707070"/>
      </a:accent6>
      <a:hlink>
        <a:srgbClr val="D84010"/>
      </a:hlink>
      <a:folHlink>
        <a:srgbClr val="800080"/>
      </a:folHlink>
    </a:clrScheme>
    <a:fontScheme name="K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D84010"/>
        </a:solidFill>
        <a:ln w="9525" cap="flat" cmpd="sng" algn="ctr">
          <a:solidFill>
            <a:srgbClr val="003258"/>
          </a:solidFill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King PowerPointsjabloon oranje 50% 130703.potx" id="{C388499A-9F65-41E0-8B86-8801C7A10313}" vid="{F203966B-1F90-4699-AC86-606ED79D6457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81783FF3D2EB479FD42BEDA4868820" ma:contentTypeVersion="1" ma:contentTypeDescription="Een nieuw document maken." ma:contentTypeScope="" ma:versionID="21e9da2d98ba229cbebff040c151d2a3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006e98299f7278f1b16452afcf7c561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Begindatum van de planning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Einddatum van de planning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18BB8EF-EA2E-4279-B7EF-77D872333AA3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5E41BD-5FA0-43D3-BE03-3EB69E19B7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A4D0FDF-C7D2-4816-9917-224098B39F7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3403</TotalTime>
  <Words>322</Words>
  <Application>Microsoft Macintosh PowerPoint</Application>
  <PresentationFormat>On-screen Show (4:3)</PresentationFormat>
  <Paragraphs>49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1_3094.1115 Operatie BRP_01</vt:lpstr>
      <vt:lpstr>Start ontwikkeling nieuwe StUF onderlaag</vt:lpstr>
      <vt:lpstr>Inhoud</vt:lpstr>
      <vt:lpstr>Redenen om op korte termijn nieuwe onderlaag te releasen</vt:lpstr>
      <vt:lpstr>Voorstel voor aanpak</vt:lpstr>
      <vt:lpstr>Redenen om pas op langere termijn nieuwe onderlaag te releasen</vt:lpstr>
      <vt:lpstr>Voorstel voor aanpak</vt:lpstr>
      <vt:lpstr>Onbekende factoren</vt:lpstr>
      <vt:lpstr>Vervolg</vt:lpstr>
      <vt:lpstr>Uitslag enquete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Microsoft-account</dc:creator>
  <cp:lastModifiedBy>Frank Terpstra</cp:lastModifiedBy>
  <cp:revision>221</cp:revision>
  <dcterms:created xsi:type="dcterms:W3CDTF">2013-07-03T07:54:41Z</dcterms:created>
  <dcterms:modified xsi:type="dcterms:W3CDTF">2013-10-02T05:40:50Z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0x0101008A81783FF3D2EB479FD42BEDA4868820</vt:lpwstr>
  </property>
</Properties>
</file>